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3" r:id="rId10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612" autoAdjust="0"/>
    <p:restoredTop sz="94660"/>
  </p:normalViewPr>
  <p:slideViewPr>
    <p:cSldViewPr snapToGrid="0">
      <p:cViewPr varScale="1">
        <p:scale>
          <a:sx n="153" d="100"/>
          <a:sy n="153" d="100"/>
        </p:scale>
        <p:origin x="116" y="4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C7696-64AD-49E0-AD90-55BC7DAC484C}" type="datetimeFigureOut">
              <a:rPr lang="pl-PL" smtClean="0"/>
              <a:t>2021-03-25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ADF82-4203-4325-8538-92649FA07BB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824548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C7696-64AD-49E0-AD90-55BC7DAC484C}" type="datetimeFigureOut">
              <a:rPr lang="pl-PL" smtClean="0"/>
              <a:t>2021-03-25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ADF82-4203-4325-8538-92649FA07BB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46038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C7696-64AD-49E0-AD90-55BC7DAC484C}" type="datetimeFigureOut">
              <a:rPr lang="pl-PL" smtClean="0"/>
              <a:t>2021-03-25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ADF82-4203-4325-8538-92649FA07BB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406098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C7696-64AD-49E0-AD90-55BC7DAC484C}" type="datetimeFigureOut">
              <a:rPr lang="pl-PL" smtClean="0"/>
              <a:t>2021-03-25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ADF82-4203-4325-8538-92649FA07BB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584048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C7696-64AD-49E0-AD90-55BC7DAC484C}" type="datetimeFigureOut">
              <a:rPr lang="pl-PL" smtClean="0"/>
              <a:t>2021-03-25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ADF82-4203-4325-8538-92649FA07BB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561318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C7696-64AD-49E0-AD90-55BC7DAC484C}" type="datetimeFigureOut">
              <a:rPr lang="pl-PL" smtClean="0"/>
              <a:t>2021-03-25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ADF82-4203-4325-8538-92649FA07BB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156568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C7696-64AD-49E0-AD90-55BC7DAC484C}" type="datetimeFigureOut">
              <a:rPr lang="pl-PL" smtClean="0"/>
              <a:t>2021-03-25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ADF82-4203-4325-8538-92649FA07BB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535131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C7696-64AD-49E0-AD90-55BC7DAC484C}" type="datetimeFigureOut">
              <a:rPr lang="pl-PL" smtClean="0"/>
              <a:t>2021-03-25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ADF82-4203-4325-8538-92649FA07BB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88205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C7696-64AD-49E0-AD90-55BC7DAC484C}" type="datetimeFigureOut">
              <a:rPr lang="pl-PL" smtClean="0"/>
              <a:t>2021-03-25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ADF82-4203-4325-8538-92649FA07BB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899749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C7696-64AD-49E0-AD90-55BC7DAC484C}" type="datetimeFigureOut">
              <a:rPr lang="pl-PL" smtClean="0"/>
              <a:t>2021-03-25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ADF82-4203-4325-8538-92649FA07BB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00173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C7696-64AD-49E0-AD90-55BC7DAC484C}" type="datetimeFigureOut">
              <a:rPr lang="pl-PL" smtClean="0"/>
              <a:t>2021-03-25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ADF82-4203-4325-8538-92649FA07BB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965075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AC7696-64AD-49E0-AD90-55BC7DAC484C}" type="datetimeFigureOut">
              <a:rPr lang="pl-PL" smtClean="0"/>
              <a:t>2021-03-25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DADF82-4203-4325-8538-92649FA07BB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19705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711036" y="549275"/>
            <a:ext cx="9144000" cy="2387600"/>
          </a:xfrm>
        </p:spPr>
        <p:txBody>
          <a:bodyPr/>
          <a:lstStyle/>
          <a:p>
            <a:r>
              <a:rPr lang="pl-PL" dirty="0" smtClean="0">
                <a:solidFill>
                  <a:srgbClr val="7030A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Tradycje wielkanocne </a:t>
            </a:r>
            <a:br>
              <a:rPr lang="pl-PL" dirty="0" smtClean="0">
                <a:solidFill>
                  <a:srgbClr val="7030A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pl-PL" dirty="0" smtClean="0">
                <a:solidFill>
                  <a:srgbClr val="7030A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z nutą folkloru</a:t>
            </a:r>
            <a:endParaRPr lang="pl-PL" dirty="0">
              <a:solidFill>
                <a:srgbClr val="7030A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4" name="Obraz 3" descr="Tattoos | LFGS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5995" y="2936875"/>
            <a:ext cx="8873143" cy="3514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1909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88708" y="9799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pl-PL" smtClean="0">
                <a:solidFill>
                  <a:srgbClr val="7030A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Niedziela Palmowa</a:t>
            </a:r>
            <a:endParaRPr lang="pl-PL" dirty="0">
              <a:solidFill>
                <a:srgbClr val="7030A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1278083"/>
            <a:ext cx="10342418" cy="25146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dirty="0">
                <a:latin typeface="Cambria Math" panose="02040503050406030204" pitchFamily="18" charset="0"/>
                <a:ea typeface="Cambria Math" panose="02040503050406030204" pitchFamily="18" charset="0"/>
              </a:rPr>
              <a:t>Świętowanie Wielkiej Nocy rozpoczynamy już tydzień przed Wielką Niedzielą. Tak samo jak dawniej, obchodzimy </a:t>
            </a:r>
            <a:r>
              <a:rPr lang="pl-PL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/>
            </a:r>
            <a:br>
              <a:rPr lang="pl-PL" dirty="0" smtClean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pl-PL" b="1" dirty="0" smtClean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Niedzielę </a:t>
            </a:r>
            <a:r>
              <a:rPr lang="pl-PL" b="1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Palmową </a:t>
            </a:r>
            <a:r>
              <a:rPr lang="pl-PL" dirty="0">
                <a:latin typeface="Cambria Math" panose="02040503050406030204" pitchFamily="18" charset="0"/>
                <a:ea typeface="Cambria Math" panose="02040503050406030204" pitchFamily="18" charset="0"/>
              </a:rPr>
              <a:t>– zwaną kiedyś </a:t>
            </a:r>
            <a:r>
              <a:rPr lang="pl-PL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wierzbną</a:t>
            </a:r>
            <a:r>
              <a:rPr lang="pl-PL" dirty="0">
                <a:latin typeface="Cambria Math" panose="02040503050406030204" pitchFamily="18" charset="0"/>
                <a:ea typeface="Cambria Math" panose="02040503050406030204" pitchFamily="18" charset="0"/>
              </a:rPr>
              <a:t> lub kwietną. </a:t>
            </a:r>
            <a:r>
              <a:rPr lang="pl-PL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/>
            </a:r>
            <a:br>
              <a:rPr lang="pl-PL" dirty="0" smtClean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pl-PL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Dzisiaj </a:t>
            </a:r>
            <a:r>
              <a:rPr lang="pl-PL" dirty="0">
                <a:latin typeface="Cambria Math" panose="02040503050406030204" pitchFamily="18" charset="0"/>
                <a:ea typeface="Cambria Math" panose="02040503050406030204" pitchFamily="18" charset="0"/>
              </a:rPr>
              <a:t>nie trudnimy się raczej robieniem własnej kolorowej palemki, </a:t>
            </a:r>
            <a:r>
              <a:rPr lang="pl-PL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ale </a:t>
            </a:r>
            <a:r>
              <a:rPr lang="pl-PL" dirty="0">
                <a:latin typeface="Cambria Math" panose="02040503050406030204" pitchFamily="18" charset="0"/>
                <a:ea typeface="Cambria Math" panose="02040503050406030204" pitchFamily="18" charset="0"/>
              </a:rPr>
              <a:t>decydujemy się na kupno już gotowej </a:t>
            </a:r>
            <a:r>
              <a:rPr lang="pl-PL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/>
            </a:r>
            <a:br>
              <a:rPr lang="pl-PL" dirty="0" smtClean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pl-PL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i </a:t>
            </a:r>
            <a:r>
              <a:rPr lang="pl-PL" dirty="0">
                <a:latin typeface="Cambria Math" panose="02040503050406030204" pitchFamily="18" charset="0"/>
                <a:ea typeface="Cambria Math" panose="02040503050406030204" pitchFamily="18" charset="0"/>
              </a:rPr>
              <a:t>taką właśnie zanosimy do kościołów. 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987947"/>
            <a:ext cx="4702748" cy="2329725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2756" y="3987947"/>
            <a:ext cx="4619044" cy="2354629"/>
          </a:xfrm>
          <a:prstGeom prst="rect">
            <a:avLst/>
          </a:prstGeom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900" y="97993"/>
            <a:ext cx="1217900" cy="1331966"/>
          </a:xfrm>
          <a:prstGeom prst="rect">
            <a:avLst/>
          </a:prstGeom>
        </p:spPr>
      </p:pic>
      <p:pic>
        <p:nvPicPr>
          <p:cNvPr id="13" name="Obraz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58451" y="-16482"/>
            <a:ext cx="1491713" cy="1530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3673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gradFill>
            <a:gsLst>
              <a:gs pos="100000">
                <a:schemeClr val="bg1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/>
          <a:lstStyle/>
          <a:p>
            <a:pPr algn="ctr"/>
            <a:r>
              <a:rPr lang="pl-PL" dirty="0" smtClean="0">
                <a:solidFill>
                  <a:srgbClr val="7030A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Święcenie pokarmów</a:t>
            </a:r>
            <a:endParaRPr lang="pl-PL" dirty="0">
              <a:solidFill>
                <a:srgbClr val="7030A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1825624"/>
            <a:ext cx="5344391" cy="4782993"/>
          </a:xfrm>
        </p:spPr>
        <p:txBody>
          <a:bodyPr/>
          <a:lstStyle/>
          <a:p>
            <a:pPr marL="0" indent="0" algn="ctr">
              <a:buNone/>
            </a:pPr>
            <a:r>
              <a:rPr lang="pl-PL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Zwyczaj </a:t>
            </a:r>
            <a:r>
              <a:rPr lang="pl-PL" dirty="0">
                <a:latin typeface="Cambria Math" panose="02040503050406030204" pitchFamily="18" charset="0"/>
                <a:ea typeface="Cambria Math" panose="02040503050406030204" pitchFamily="18" charset="0"/>
              </a:rPr>
              <a:t>święcenia pokarmów </a:t>
            </a:r>
            <a:r>
              <a:rPr lang="pl-PL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/>
            </a:r>
            <a:br>
              <a:rPr lang="pl-PL" dirty="0" smtClean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pl-PL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w </a:t>
            </a:r>
            <a:r>
              <a:rPr lang="pl-PL" dirty="0">
                <a:latin typeface="Cambria Math" panose="02040503050406030204" pitchFamily="18" charset="0"/>
                <a:ea typeface="Cambria Math" panose="02040503050406030204" pitchFamily="18" charset="0"/>
              </a:rPr>
              <a:t>Wielką Sobotę uchował się, </a:t>
            </a:r>
            <a:r>
              <a:rPr lang="pl-PL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/>
            </a:r>
            <a:br>
              <a:rPr lang="pl-PL" dirty="0" smtClean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pl-PL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aż </a:t>
            </a:r>
            <a:r>
              <a:rPr lang="pl-PL" dirty="0">
                <a:latin typeface="Cambria Math" panose="02040503050406030204" pitchFamily="18" charset="0"/>
                <a:ea typeface="Cambria Math" panose="02040503050406030204" pitchFamily="18" charset="0"/>
              </a:rPr>
              <a:t>po dziś dzień. Ma on korzenie pogańskie, ale został uświęcony przez Kościół. Dzisiaj święcimy </a:t>
            </a:r>
            <a:r>
              <a:rPr lang="pl-PL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/>
            </a:r>
            <a:br>
              <a:rPr lang="pl-PL" dirty="0" smtClean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pl-PL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w </a:t>
            </a:r>
            <a:r>
              <a:rPr lang="pl-PL" dirty="0">
                <a:latin typeface="Cambria Math" panose="02040503050406030204" pitchFamily="18" charset="0"/>
                <a:ea typeface="Cambria Math" panose="02040503050406030204" pitchFamily="18" charset="0"/>
              </a:rPr>
              <a:t>Kościele tylko symboliczne pokarmy, które mieszczą się </a:t>
            </a:r>
            <a:r>
              <a:rPr lang="pl-PL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/>
            </a:r>
            <a:br>
              <a:rPr lang="pl-PL" dirty="0" smtClean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pl-PL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w </a:t>
            </a:r>
            <a:r>
              <a:rPr lang="pl-PL" dirty="0">
                <a:latin typeface="Cambria Math" panose="02040503050406030204" pitchFamily="18" charset="0"/>
                <a:ea typeface="Cambria Math" panose="02040503050406030204" pitchFamily="18" charset="0"/>
              </a:rPr>
              <a:t>niewielkim, zazwyczaj wiklinowym koszyku. </a:t>
            </a:r>
            <a:r>
              <a:rPr lang="pl-PL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/>
            </a:r>
            <a:br>
              <a:rPr lang="pl-PL" dirty="0" smtClean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pl-PL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Zawartość </a:t>
            </a:r>
            <a:r>
              <a:rPr lang="pl-PL" dirty="0">
                <a:latin typeface="Cambria Math" panose="02040503050406030204" pitchFamily="18" charset="0"/>
                <a:ea typeface="Cambria Math" panose="02040503050406030204" pitchFamily="18" charset="0"/>
              </a:rPr>
              <a:t>takiej święconki może być też różna, w zależności </a:t>
            </a:r>
            <a:r>
              <a:rPr lang="pl-PL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/>
            </a:r>
            <a:br>
              <a:rPr lang="pl-PL" dirty="0" smtClean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pl-PL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od </a:t>
            </a:r>
            <a:r>
              <a:rPr lang="pl-PL" dirty="0">
                <a:latin typeface="Cambria Math" panose="02040503050406030204" pitchFamily="18" charset="0"/>
                <a:ea typeface="Cambria Math" panose="02040503050406030204" pitchFamily="18" charset="0"/>
              </a:rPr>
              <a:t>danego regionu. 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9742766" y="0"/>
            <a:ext cx="2328450" cy="2386767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2591" y="2055813"/>
            <a:ext cx="5463199" cy="4088863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784" y="217291"/>
            <a:ext cx="1470600" cy="1608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7282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>
                <a:solidFill>
                  <a:srgbClr val="7030A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Malowanie jaj</a:t>
            </a:r>
            <a:endParaRPr lang="pl-PL" dirty="0">
              <a:solidFill>
                <a:srgbClr val="7030A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1" y="1825625"/>
            <a:ext cx="3778956" cy="3784953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pl-PL" dirty="0">
                <a:latin typeface="Cambria Math" panose="02040503050406030204" pitchFamily="18" charset="0"/>
                <a:ea typeface="Cambria Math" panose="02040503050406030204" pitchFamily="18" charset="0"/>
              </a:rPr>
              <a:t>Wielkanocne tradycje w Polsce to również zwyczaj malowania jajek na Święta</a:t>
            </a:r>
            <a:r>
              <a:rPr lang="pl-PL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.</a:t>
            </a:r>
            <a:r>
              <a:rPr lang="pl-PL" dirty="0">
                <a:latin typeface="Cambria Math" panose="02040503050406030204" pitchFamily="18" charset="0"/>
                <a:ea typeface="Cambria Math" panose="02040503050406030204" pitchFamily="18" charset="0"/>
              </a:rPr>
              <a:t> Obecnie wszystkie kolorowe jajka </a:t>
            </a:r>
            <a:r>
              <a:rPr lang="pl-PL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/>
            </a:r>
            <a:br>
              <a:rPr lang="pl-PL" dirty="0" smtClean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pl-PL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zwiemy </a:t>
            </a:r>
            <a:r>
              <a:rPr lang="pl-PL" dirty="0">
                <a:latin typeface="Cambria Math" panose="02040503050406030204" pitchFamily="18" charset="0"/>
                <a:ea typeface="Cambria Math" panose="02040503050406030204" pitchFamily="18" charset="0"/>
              </a:rPr>
              <a:t>pisankami, </a:t>
            </a:r>
            <a:r>
              <a:rPr lang="pl-PL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/>
            </a:r>
            <a:br>
              <a:rPr lang="pl-PL" dirty="0" smtClean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pl-PL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ale </a:t>
            </a:r>
            <a:r>
              <a:rPr lang="pl-PL" dirty="0">
                <a:latin typeface="Cambria Math" panose="02040503050406030204" pitchFamily="18" charset="0"/>
                <a:ea typeface="Cambria Math" panose="02040503050406030204" pitchFamily="18" charset="0"/>
              </a:rPr>
              <a:t>powinniśmy rozróżnić wśród </a:t>
            </a:r>
            <a:r>
              <a:rPr lang="pl-PL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nich, także kraszanki.</a:t>
            </a:r>
            <a:endParaRPr lang="pl-PL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63126" y="111769"/>
            <a:ext cx="2328874" cy="2389839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057" y="87301"/>
            <a:ext cx="1469263" cy="1603387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5694" y="1825625"/>
            <a:ext cx="3139017" cy="4026130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17157" y="1825625"/>
            <a:ext cx="3004444" cy="4026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3545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>
                <a:solidFill>
                  <a:srgbClr val="7030A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Poniedziałek wielkanocny</a:t>
            </a:r>
            <a:endParaRPr lang="pl-PL" dirty="0">
              <a:solidFill>
                <a:srgbClr val="7030A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1825625"/>
            <a:ext cx="10360378" cy="1707797"/>
          </a:xfrm>
        </p:spPr>
        <p:txBody>
          <a:bodyPr/>
          <a:lstStyle/>
          <a:p>
            <a:pPr marL="0" indent="0" algn="ctr">
              <a:buNone/>
            </a:pPr>
            <a:r>
              <a:rPr lang="pl-PL" dirty="0">
                <a:latin typeface="Cambria Math" panose="02040503050406030204" pitchFamily="18" charset="0"/>
                <a:ea typeface="Cambria Math" panose="02040503050406030204" pitchFamily="18" charset="0"/>
              </a:rPr>
              <a:t>Poniedziałek Wielkanocny kojarzy nam się przede wszystkim z oblewaniem wodą innych osób. Zwyczaj wiąże się z dawnymi praktykami pogańskimi, gdzie ma symbolizować oczyszczenie </a:t>
            </a:r>
            <a:r>
              <a:rPr lang="pl-PL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/>
            </a:r>
            <a:br>
              <a:rPr lang="pl-PL" dirty="0" smtClean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pl-PL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z </a:t>
            </a:r>
            <a:r>
              <a:rPr lang="pl-PL" dirty="0">
                <a:latin typeface="Cambria Math" panose="02040503050406030204" pitchFamily="18" charset="0"/>
                <a:ea typeface="Cambria Math" panose="02040503050406030204" pitchFamily="18" charset="0"/>
              </a:rPr>
              <a:t>zimowego brudu i budzenie się przyrody na wiosnę.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63126" y="0"/>
            <a:ext cx="2328874" cy="2389839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9263" cy="1603387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0199" y="3533422"/>
            <a:ext cx="5051602" cy="3125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2525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>
                <a:solidFill>
                  <a:srgbClr val="7030A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S</a:t>
            </a:r>
            <a:r>
              <a:rPr lang="pl-PL" dirty="0" smtClean="0">
                <a:solidFill>
                  <a:srgbClr val="7030A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troiki świąteczne</a:t>
            </a:r>
            <a:endParaRPr lang="pl-PL" dirty="0">
              <a:solidFill>
                <a:srgbClr val="7030A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564214"/>
          </a:xfrm>
        </p:spPr>
        <p:txBody>
          <a:bodyPr/>
          <a:lstStyle/>
          <a:p>
            <a:pPr marL="0" indent="0" algn="ctr">
              <a:buNone/>
            </a:pPr>
            <a:r>
              <a:rPr lang="pl-PL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Kilka inspiracji na stroik świąteczny.</a:t>
            </a:r>
            <a:endParaRPr lang="pl-PL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63126" y="0"/>
            <a:ext cx="2328874" cy="2389839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4309"/>
            <a:ext cx="1469263" cy="1603387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088" y="2389839"/>
            <a:ext cx="3056467" cy="4114444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3818467" y="2389840"/>
            <a:ext cx="4110076" cy="4114444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10971" y="2389839"/>
            <a:ext cx="3104310" cy="4139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4877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>
                <a:solidFill>
                  <a:srgbClr val="7030A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Zabawy plastyczne</a:t>
            </a:r>
            <a:endParaRPr lang="pl-PL" dirty="0">
              <a:solidFill>
                <a:srgbClr val="7030A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564214"/>
          </a:xfrm>
        </p:spPr>
        <p:txBody>
          <a:bodyPr/>
          <a:lstStyle/>
          <a:p>
            <a:pPr marL="0" indent="0" algn="ctr">
              <a:buNone/>
            </a:pPr>
            <a:r>
              <a:rPr lang="pl-PL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Inspirowane świętami</a:t>
            </a:r>
            <a:endParaRPr lang="pl-PL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63126" y="0"/>
            <a:ext cx="2328874" cy="2389839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7301"/>
            <a:ext cx="1469263" cy="1603387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945" y="2828043"/>
            <a:ext cx="4749845" cy="3177646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9763" y="2857244"/>
            <a:ext cx="2475970" cy="3177185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91705" y="2828043"/>
            <a:ext cx="3074372" cy="3177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8231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>
                <a:solidFill>
                  <a:srgbClr val="7030A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Kartki świąteczne</a:t>
            </a:r>
            <a:endParaRPr lang="pl-PL" dirty="0">
              <a:solidFill>
                <a:srgbClr val="7030A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756111" y="89299"/>
            <a:ext cx="2328874" cy="2389839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060" y="89299"/>
            <a:ext cx="1469263" cy="1603387"/>
          </a:xfrm>
          <a:prstGeom prst="rect">
            <a:avLst/>
          </a:prstGeom>
        </p:spPr>
      </p:pic>
      <p:sp>
        <p:nvSpPr>
          <p:cNvPr id="6" name="pole tekstowe 5"/>
          <p:cNvSpPr txBox="1"/>
          <p:nvPr/>
        </p:nvSpPr>
        <p:spPr>
          <a:xfrm>
            <a:off x="3830228" y="1690688"/>
            <a:ext cx="37359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Inspiracje</a:t>
            </a:r>
            <a:endParaRPr lang="pl-PL" sz="28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984" y="2631920"/>
            <a:ext cx="3533749" cy="3533749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35977" y="2631920"/>
            <a:ext cx="4110446" cy="3533749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60229" y="2631920"/>
            <a:ext cx="3137263" cy="3533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7467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dirty="0" smtClean="0">
                <a:solidFill>
                  <a:srgbClr val="7030A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Wesołych Świąt!</a:t>
            </a:r>
            <a:endParaRPr lang="pl-PL" dirty="0">
              <a:solidFill>
                <a:srgbClr val="7030A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75014" y="2847877"/>
            <a:ext cx="9028545" cy="3398981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2709333" y="1690688"/>
            <a:ext cx="65701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dirty="0">
                <a:solidFill>
                  <a:srgbClr val="7030A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Dziękuję za uwagę!</a:t>
            </a:r>
          </a:p>
          <a:p>
            <a:pPr algn="ctr"/>
            <a:r>
              <a:rPr lang="pl-PL" sz="2800" dirty="0" smtClean="0">
                <a:solidFill>
                  <a:srgbClr val="7030A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Prezentację wykonała: Alicja Czuba</a:t>
            </a:r>
            <a:endParaRPr lang="pl-PL" sz="2800" dirty="0">
              <a:solidFill>
                <a:srgbClr val="7030A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9127663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97</Words>
  <Application>Microsoft Office PowerPoint</Application>
  <PresentationFormat>Panoramiczny</PresentationFormat>
  <Paragraphs>18</Paragraphs>
  <Slides>9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Cambria Math</vt:lpstr>
      <vt:lpstr>Motyw pakietu Office</vt:lpstr>
      <vt:lpstr>Tradycje wielkanocne  z nutą folkloru</vt:lpstr>
      <vt:lpstr>Niedziela Palmowa</vt:lpstr>
      <vt:lpstr>Święcenie pokarmów</vt:lpstr>
      <vt:lpstr>Malowanie jaj</vt:lpstr>
      <vt:lpstr>Poniedziałek wielkanocny</vt:lpstr>
      <vt:lpstr>Stroiki świąteczne</vt:lpstr>
      <vt:lpstr>Zabawy plastyczne</vt:lpstr>
      <vt:lpstr>Kartki świąteczne</vt:lpstr>
      <vt:lpstr>Wesołych Świąt!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Tradycje wielkanocne  z nutą folkloru</dc:title>
  <dc:creator>Alicja Czuba</dc:creator>
  <cp:lastModifiedBy>artycja</cp:lastModifiedBy>
  <cp:revision>10</cp:revision>
  <dcterms:created xsi:type="dcterms:W3CDTF">2021-03-24T20:33:27Z</dcterms:created>
  <dcterms:modified xsi:type="dcterms:W3CDTF">2021-03-25T20:45:01Z</dcterms:modified>
</cp:coreProperties>
</file>